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76" r:id="rId5"/>
  </p:sldMasterIdLst>
  <p:sldIdLst>
    <p:sldId id="303" r:id="rId6"/>
    <p:sldId id="280" r:id="rId7"/>
    <p:sldId id="282" r:id="rId8"/>
    <p:sldId id="281" r:id="rId9"/>
    <p:sldId id="283" r:id="rId10"/>
    <p:sldId id="284" r:id="rId11"/>
    <p:sldId id="285" r:id="rId12"/>
    <p:sldId id="286" r:id="rId13"/>
    <p:sldId id="287" r:id="rId14"/>
    <p:sldId id="288" r:id="rId15"/>
    <p:sldId id="290" r:id="rId16"/>
    <p:sldId id="291" r:id="rId17"/>
    <p:sldId id="301" r:id="rId18"/>
    <p:sldId id="292" r:id="rId19"/>
    <p:sldId id="293" r:id="rId20"/>
    <p:sldId id="302" r:id="rId21"/>
    <p:sldId id="297" r:id="rId22"/>
    <p:sldId id="294" r:id="rId23"/>
    <p:sldId id="295" r:id="rId24"/>
    <p:sldId id="296" r:id="rId25"/>
    <p:sldId id="274" r:id="rId26"/>
    <p:sldId id="298" r:id="rId27"/>
    <p:sldId id="299" r:id="rId28"/>
    <p:sldId id="300" r:id="rId29"/>
    <p:sldId id="275" r:id="rId30"/>
    <p:sldId id="277" r:id="rId31"/>
    <p:sldId id="276" r:id="rId32"/>
    <p:sldId id="278" r:id="rId33"/>
    <p:sldId id="279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Arial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3508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9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81373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4462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8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6607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4856841" cy="362267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2"/>
          </p:nvPr>
        </p:nvSpPr>
        <p:spPr>
          <a:xfrm>
            <a:off x="6410716" y="2076451"/>
            <a:ext cx="4856841" cy="36226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28851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23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23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38357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23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Aria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body" idx="2"/>
          </p:nvPr>
        </p:nvSpPr>
        <p:spPr>
          <a:xfrm>
            <a:off x="1046013" y="2702103"/>
            <a:ext cx="4764764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body" idx="3"/>
          </p:nvPr>
        </p:nvSpPr>
        <p:spPr>
          <a:xfrm>
            <a:off x="6363166" y="1855152"/>
            <a:ext cx="4779582" cy="6924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body" idx="4"/>
          </p:nvPr>
        </p:nvSpPr>
        <p:spPr>
          <a:xfrm>
            <a:off x="6363167" y="2702103"/>
            <a:ext cx="4779581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768533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35239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body" idx="1"/>
          </p:nvPr>
        </p:nvSpPr>
        <p:spPr>
          <a:xfrm>
            <a:off x="4855633" y="609600"/>
            <a:ext cx="6411924" cy="50800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body" idx="2"/>
          </p:nvPr>
        </p:nvSpPr>
        <p:spPr>
          <a:xfrm>
            <a:off x="913795" y="2673351"/>
            <a:ext cx="3706889" cy="30162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192132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26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6"/>
          <p:cNvSpPr txBox="1"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  <a:defRPr sz="32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>
            <a:spLocks noGrp="1"/>
          </p:cNvSpPr>
          <p:nvPr>
            <p:ph type="pic" idx="2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6"/>
          <p:cNvSpPr txBox="1">
            <a:spLocks noGrp="1"/>
          </p:cNvSpPr>
          <p:nvPr>
            <p:ph type="body" idx="1"/>
          </p:nvPr>
        </p:nvSpPr>
        <p:spPr>
          <a:xfrm>
            <a:off x="1473698" y="2679699"/>
            <a:ext cx="4588094" cy="31356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68" name="Google Shape;68;p2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47453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7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7"/>
          <p:cNvSpPr txBox="1"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7"/>
          <p:cNvSpPr>
            <a:spLocks noGrp="1"/>
          </p:cNvSpPr>
          <p:nvPr>
            <p:ph type="pic" idx="2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7"/>
          <p:cNvSpPr txBox="1">
            <a:spLocks noGrp="1"/>
          </p:cNvSpPr>
          <p:nvPr>
            <p:ph type="body" idx="1"/>
          </p:nvPr>
        </p:nvSpPr>
        <p:spPr>
          <a:xfrm>
            <a:off x="913795" y="5247728"/>
            <a:ext cx="10353762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2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55829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8"/>
          <p:cNvSpPr txBox="1"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body" idx="1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2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762165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9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rial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9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29"/>
          <p:cNvSpPr txBox="1">
            <a:spLocks noGrp="1"/>
          </p:cNvSpPr>
          <p:nvPr>
            <p:ph type="body" idx="2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2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p29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3" name="Google Shape;93;p29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11526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0"/>
          <p:cNvSpPr txBox="1"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0"/>
          <p:cNvSpPr txBox="1">
            <a:spLocks noGrp="1"/>
          </p:cNvSpPr>
          <p:nvPr>
            <p:ph type="body" idx="1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3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884105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1"/>
          <p:cNvSpPr txBox="1"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3" name="Google Shape;103;p31"/>
          <p:cNvSpPr txBox="1">
            <a:spLocks noGrp="1"/>
          </p:cNvSpPr>
          <p:nvPr>
            <p:ph type="body" idx="2"/>
          </p:nvPr>
        </p:nvSpPr>
        <p:spPr>
          <a:xfrm>
            <a:off x="91379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04" name="Google Shape;104;p31"/>
          <p:cNvSpPr txBox="1">
            <a:spLocks noGrp="1"/>
          </p:cNvSpPr>
          <p:nvPr>
            <p:ph type="body" idx="3"/>
          </p:nvPr>
        </p:nvSpPr>
        <p:spPr>
          <a:xfrm>
            <a:off x="4446711" y="1885949"/>
            <a:ext cx="3300984" cy="7647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5" name="Google Shape;105;p31"/>
          <p:cNvSpPr txBox="1">
            <a:spLocks noGrp="1"/>
          </p:cNvSpPr>
          <p:nvPr>
            <p:ph type="body" idx="4"/>
          </p:nvPr>
        </p:nvSpPr>
        <p:spPr>
          <a:xfrm>
            <a:off x="444143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31"/>
          <p:cNvSpPr txBox="1">
            <a:spLocks noGrp="1"/>
          </p:cNvSpPr>
          <p:nvPr>
            <p:ph type="body" idx="5"/>
          </p:nvPr>
        </p:nvSpPr>
        <p:spPr>
          <a:xfrm>
            <a:off x="7966572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7" name="Google Shape;107;p31"/>
          <p:cNvSpPr txBox="1">
            <a:spLocks noGrp="1"/>
          </p:cNvSpPr>
          <p:nvPr>
            <p:ph type="body" idx="6"/>
          </p:nvPr>
        </p:nvSpPr>
        <p:spPr>
          <a:xfrm>
            <a:off x="7966572" y="2768110"/>
            <a:ext cx="3300984" cy="302308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3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622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32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32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32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32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2"/>
          <p:cNvSpPr txBox="1"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17" name="Google Shape;117;p32"/>
          <p:cNvSpPr>
            <a:spLocks noGrp="1"/>
          </p:cNvSpPr>
          <p:nvPr>
            <p:ph type="pic" idx="2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32"/>
          <p:cNvSpPr txBox="1">
            <a:spLocks noGrp="1"/>
          </p:cNvSpPr>
          <p:nvPr>
            <p:ph type="body" idx="3"/>
          </p:nvPr>
        </p:nvSpPr>
        <p:spPr>
          <a:xfrm>
            <a:off x="913795" y="4572443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19" name="Google Shape;119;p32"/>
          <p:cNvSpPr txBox="1">
            <a:spLocks noGrp="1"/>
          </p:cNvSpPr>
          <p:nvPr>
            <p:ph type="body" idx="4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p32"/>
          <p:cNvSpPr>
            <a:spLocks noGrp="1"/>
          </p:cNvSpPr>
          <p:nvPr>
            <p:ph type="pic" idx="5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32"/>
          <p:cNvSpPr txBox="1">
            <a:spLocks noGrp="1"/>
          </p:cNvSpPr>
          <p:nvPr>
            <p:ph type="body" idx="6"/>
          </p:nvPr>
        </p:nvSpPr>
        <p:spPr>
          <a:xfrm>
            <a:off x="4441435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2" name="Google Shape;122;p32"/>
          <p:cNvSpPr txBox="1">
            <a:spLocks noGrp="1"/>
          </p:cNvSpPr>
          <p:nvPr>
            <p:ph type="body" idx="7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p32"/>
          <p:cNvSpPr>
            <a:spLocks noGrp="1"/>
          </p:cNvSpPr>
          <p:nvPr>
            <p:ph type="pic" idx="8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4" name="Google Shape;124;p32"/>
          <p:cNvSpPr txBox="1">
            <a:spLocks noGrp="1"/>
          </p:cNvSpPr>
          <p:nvPr>
            <p:ph type="body" idx="9"/>
          </p:nvPr>
        </p:nvSpPr>
        <p:spPr>
          <a:xfrm>
            <a:off x="7966572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5" name="Google Shape;125;p3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734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image" Target="../media/image6.png"/><Relationship Id="rId2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Arial"/>
              <a:buNone/>
              <a:defRPr sz="4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2953730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BU Spark!">
            <a:extLst>
              <a:ext uri="{FF2B5EF4-FFF2-40B4-BE49-F238E27FC236}">
                <a16:creationId xmlns:a16="http://schemas.microsoft.com/office/drawing/2014/main" id="{06C3B38A-EB92-4969-AF00-7D547501B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4632" y="1667367"/>
            <a:ext cx="3517119" cy="3517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B408D60-729E-4F64-8BC5-691D7B3EC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450" y="3226951"/>
            <a:ext cx="3518571" cy="397951"/>
          </a:xfrm>
          <a:prstGeom prst="rect">
            <a:avLst/>
          </a:prstGeom>
        </p:spPr>
      </p:pic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NAACP - Wikipedia">
            <a:extLst>
              <a:ext uri="{FF2B5EF4-FFF2-40B4-BE49-F238E27FC236}">
                <a16:creationId xmlns:a16="http://schemas.microsoft.com/office/drawing/2014/main" id="{F30D070F-8D5D-4DAF-8A3C-D398B96F5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62336" y="1667368"/>
            <a:ext cx="3517120" cy="3517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9657FE-0909-4E46-A12C-152209812F44}"/>
              </a:ext>
            </a:extLst>
          </p:cNvPr>
          <p:cNvSpPr txBox="1"/>
          <p:nvPr/>
        </p:nvSpPr>
        <p:spPr>
          <a:xfrm>
            <a:off x="1808085" y="5805996"/>
            <a:ext cx="8575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Tania </a:t>
            </a:r>
            <a:r>
              <a:rPr lang="en-US" dirty="0" err="1"/>
              <a:t>Hasanpoor</a:t>
            </a:r>
            <a:r>
              <a:rPr lang="en-US" dirty="0"/>
              <a:t>, Hong Xin, Daniel Dash, </a:t>
            </a:r>
            <a:r>
              <a:rPr lang="en-US" dirty="0" err="1"/>
              <a:t>Temi</a:t>
            </a:r>
            <a:r>
              <a:rPr lang="en-US" dirty="0"/>
              <a:t> </a:t>
            </a:r>
            <a:r>
              <a:rPr lang="en-US" dirty="0" err="1"/>
              <a:t>Lajumoke</a:t>
            </a:r>
            <a:r>
              <a:rPr lang="en-US" dirty="0"/>
              <a:t>, Melissa </a:t>
            </a:r>
            <a:r>
              <a:rPr lang="en-US" dirty="0" err="1"/>
              <a:t>Ellin</a:t>
            </a:r>
            <a:r>
              <a:rPr lang="en-US" dirty="0"/>
              <a:t>, Lily Kepner, Duo (Miranda) Xu</a:t>
            </a:r>
          </a:p>
        </p:txBody>
      </p:sp>
    </p:spTree>
    <p:extLst>
      <p:ext uri="{BB962C8B-B14F-4D97-AF65-F5344CB8AC3E}">
        <p14:creationId xmlns:p14="http://schemas.microsoft.com/office/powerpoint/2010/main" val="844461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21F59-90B4-44AC-B52C-B0E581F27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013B9-7070-49FA-B7E4-093E07F8E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Results:</a:t>
            </a:r>
          </a:p>
          <a:p>
            <a:endParaRPr lang="en-US" sz="2100" dirty="0"/>
          </a:p>
          <a:p>
            <a:pPr lvl="1"/>
            <a:r>
              <a:rPr lang="en-US" sz="1900" dirty="0"/>
              <a:t>We obtained four different datasets for each year:</a:t>
            </a:r>
          </a:p>
          <a:p>
            <a:pPr lvl="2"/>
            <a:endParaRPr lang="en-US" sz="1600" dirty="0"/>
          </a:p>
          <a:p>
            <a:pPr lvl="2"/>
            <a:r>
              <a:rPr lang="en-US" sz="1900" dirty="0"/>
              <a:t>A dataset of all entities labelled as people or organizations</a:t>
            </a:r>
          </a:p>
          <a:p>
            <a:pPr lvl="2"/>
            <a:r>
              <a:rPr lang="en-US" sz="1900" dirty="0"/>
              <a:t>A dataset of the names of all people mentioned in the articles</a:t>
            </a:r>
          </a:p>
          <a:p>
            <a:pPr lvl="2"/>
            <a:r>
              <a:rPr lang="en-US" sz="1900" dirty="0"/>
              <a:t>A dataset of the last names of all identified people and their predicted races</a:t>
            </a:r>
          </a:p>
          <a:p>
            <a:pPr lvl="2"/>
            <a:r>
              <a:rPr lang="en-US" sz="1900" dirty="0"/>
              <a:t>A dataset of all the quotes used in all the articles</a:t>
            </a:r>
          </a:p>
        </p:txBody>
      </p:sp>
    </p:spTree>
    <p:extLst>
      <p:ext uri="{BB962C8B-B14F-4D97-AF65-F5344CB8AC3E}">
        <p14:creationId xmlns:p14="http://schemas.microsoft.com/office/powerpoint/2010/main" val="2386639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24ED3-D25F-4860-9DD9-CF659FBCE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After Second Meeting with Advisors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40FDC1-7C39-4E7C-8E0F-C79A1BFBE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6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BC322-F68E-4A4D-B0BC-70196C5DE59E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12573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dirty="0"/>
              <a:t>Topic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E6A9E-70B9-453E-AD1D-D5AADA0351A7}"/>
              </a:ext>
            </a:extLst>
          </p:cNvPr>
          <p:cNvSpPr txBox="1">
            <a:spLocks/>
          </p:cNvSpPr>
          <p:nvPr/>
        </p:nvSpPr>
        <p:spPr>
          <a:xfrm>
            <a:off x="585926" y="1722268"/>
            <a:ext cx="10681631" cy="4068931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700" dirty="0"/>
              <a:t>Goals:</a:t>
            </a:r>
          </a:p>
          <a:p>
            <a:pPr lvl="2"/>
            <a:endParaRPr lang="en-US" dirty="0"/>
          </a:p>
          <a:p>
            <a:pPr lvl="2"/>
            <a:r>
              <a:rPr lang="en-US" sz="2500" dirty="0"/>
              <a:t>Repeat last week’s process, but with black-majority and white-majority neighborhood names as keywords, instead of the ones provided earlier (this was picked up from Fall 2020’s project report; picture on next slide)</a:t>
            </a:r>
          </a:p>
          <a:p>
            <a:pPr lvl="2"/>
            <a:endParaRPr lang="en-US" sz="2500" dirty="0"/>
          </a:p>
          <a:p>
            <a:pPr lvl="2"/>
            <a:r>
              <a:rPr lang="en-US" sz="2500" dirty="0"/>
              <a:t>For each set of similar words for a given keyword, use the generated word embeddings to compute a ‘mean’ representative word which captures the meaning, to some extent, of the corresponding similar words</a:t>
            </a:r>
          </a:p>
          <a:p>
            <a:pPr lvl="2"/>
            <a:endParaRPr lang="en-US" sz="2500" dirty="0"/>
          </a:p>
          <a:p>
            <a:pPr lvl="2"/>
            <a:r>
              <a:rPr lang="en-US" sz="2500" dirty="0"/>
              <a:t>Keep track of keyword frequency</a:t>
            </a:r>
          </a:p>
          <a:p>
            <a:pPr lvl="2"/>
            <a:endParaRPr lang="en-US" sz="2500" dirty="0"/>
          </a:p>
          <a:p>
            <a:pPr lvl="2"/>
            <a:r>
              <a:rPr lang="en-US" sz="2500" dirty="0"/>
              <a:t>Analyze any potentially interesting trends</a:t>
            </a:r>
          </a:p>
        </p:txBody>
      </p:sp>
    </p:spTree>
    <p:extLst>
      <p:ext uri="{BB962C8B-B14F-4D97-AF65-F5344CB8AC3E}">
        <p14:creationId xmlns:p14="http://schemas.microsoft.com/office/powerpoint/2010/main" val="472823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3AC0D2-9737-4F2F-80CA-2B35E424E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94" y="399496"/>
            <a:ext cx="11398929" cy="604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455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B75D7-7F93-4447-8378-6E9CE0373F88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12573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dirty="0"/>
              <a:t>Topic Modeling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9ACBB-F7B2-4435-800E-5547653149C8}"/>
              </a:ext>
            </a:extLst>
          </p:cNvPr>
          <p:cNvSpPr txBox="1">
            <a:spLocks/>
          </p:cNvSpPr>
          <p:nvPr/>
        </p:nvSpPr>
        <p:spPr>
          <a:xfrm>
            <a:off x="913795" y="1722268"/>
            <a:ext cx="10353762" cy="4068931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dirty="0"/>
              <a:t>Progress:</a:t>
            </a:r>
          </a:p>
          <a:p>
            <a:endParaRPr lang="en-US" dirty="0"/>
          </a:p>
          <a:p>
            <a:pPr lvl="1"/>
            <a:r>
              <a:rPr lang="en-US" sz="3000" dirty="0"/>
              <a:t>We generated the top five words used in similar contexts to the given neighborhoods; however, this resulted in other neighborhood names being computed as the most similar, so we filtered those out.</a:t>
            </a:r>
          </a:p>
          <a:p>
            <a:pPr lvl="1"/>
            <a:endParaRPr lang="en-US" sz="3000" dirty="0"/>
          </a:p>
          <a:p>
            <a:pPr lvl="1"/>
            <a:r>
              <a:rPr lang="en-US" sz="3000" dirty="0"/>
              <a:t>We used the word embeddings and the neighborhood-filtered similar words to compute an average representative word for each neighborhood.</a:t>
            </a:r>
          </a:p>
          <a:p>
            <a:pPr lvl="1"/>
            <a:endParaRPr lang="en-US" sz="3000" dirty="0"/>
          </a:p>
          <a:p>
            <a:pPr lvl="1"/>
            <a:r>
              <a:rPr lang="en-US" sz="3000" dirty="0"/>
              <a:t>We analyzed the results for any potentially interesting findings.</a:t>
            </a:r>
          </a:p>
          <a:p>
            <a:pPr lvl="1"/>
            <a:endParaRPr lang="en-US" sz="3000" dirty="0"/>
          </a:p>
          <a:p>
            <a:pPr lvl="1"/>
            <a:r>
              <a:rPr lang="en-US" sz="3000" dirty="0"/>
              <a:t>Finally, we plotted word clouds for both types of analyses.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618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F4FD1-F7B7-414E-8E8B-1865D5386197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12573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dirty="0"/>
              <a:t>Topic Modeling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94025-DF8A-48B5-8260-A9B7BCFB5307}"/>
              </a:ext>
            </a:extLst>
          </p:cNvPr>
          <p:cNvSpPr txBox="1">
            <a:spLocks/>
          </p:cNvSpPr>
          <p:nvPr/>
        </p:nvSpPr>
        <p:spPr>
          <a:xfrm>
            <a:off x="913795" y="1722268"/>
            <a:ext cx="10353762" cy="4358936"/>
          </a:xfrm>
          <a:prstGeom prst="rect">
            <a:avLst/>
          </a:prstGeom>
        </p:spPr>
        <p:txBody>
          <a:bodyPr>
            <a:normAutofit fontScale="47500" lnSpcReduction="20000"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3800" dirty="0"/>
              <a:t>Results:</a:t>
            </a:r>
          </a:p>
          <a:p>
            <a:endParaRPr lang="en-US" dirty="0"/>
          </a:p>
          <a:p>
            <a:pPr lvl="1"/>
            <a:r>
              <a:rPr lang="en-US" sz="3500" dirty="0"/>
              <a:t>This time, the most similar words do not seem to be of much interest.</a:t>
            </a:r>
          </a:p>
          <a:p>
            <a:pPr lvl="1"/>
            <a:endParaRPr lang="en-US" sz="3500" dirty="0"/>
          </a:p>
          <a:p>
            <a:pPr lvl="1"/>
            <a:r>
              <a:rPr lang="en-US" sz="3500" dirty="0"/>
              <a:t>The representative vectors for each neighborhood ended up being either the same neighborhood or another neighborhood (seems intuitive).</a:t>
            </a:r>
          </a:p>
          <a:p>
            <a:pPr lvl="1"/>
            <a:endParaRPr lang="en-US" sz="3500" dirty="0"/>
          </a:p>
          <a:p>
            <a:pPr lvl="1"/>
            <a:r>
              <a:rPr lang="en-US" sz="3500" dirty="0"/>
              <a:t>However, it was interesting to note that in the few cases where neighborhoods were not represented by themselves, the black-majority neighborhoods were represented by other black-majority neighborhoods, and white-majority ones mostly by other white-majority ones (example on next slide).</a:t>
            </a:r>
          </a:p>
          <a:p>
            <a:pPr lvl="1"/>
            <a:endParaRPr lang="en-US" sz="3500" dirty="0"/>
          </a:p>
          <a:p>
            <a:pPr lvl="1"/>
            <a:r>
              <a:rPr lang="en-US" sz="3500" dirty="0"/>
              <a:t>This points toward some difference; whether this difference is in addition to cultural and political differences between the two communities is yet to be analyzed.</a:t>
            </a:r>
          </a:p>
        </p:txBody>
      </p:sp>
    </p:spTree>
    <p:extLst>
      <p:ext uri="{BB962C8B-B14F-4D97-AF65-F5344CB8AC3E}">
        <p14:creationId xmlns:p14="http://schemas.microsoft.com/office/powerpoint/2010/main" val="3963700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149F43D-E43A-49B5-B781-48DF10A58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5720" y="968938"/>
            <a:ext cx="10278846" cy="4932523"/>
          </a:xfrm>
          <a:prstGeom prst="rect">
            <a:avLst/>
          </a:prstGeom>
          <a:solidFill>
            <a:schemeClr val="tx1"/>
          </a:solidFill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A1A27D-571B-4577-8403-3AFC68DEB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153" y="1762125"/>
            <a:ext cx="10028047" cy="328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235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A88E7-016E-4097-A6F5-0629FA1FE920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12573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dirty="0"/>
              <a:t>Topic Modeling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7954B-3779-4F16-A643-23D3FE6DA9C5}"/>
              </a:ext>
            </a:extLst>
          </p:cNvPr>
          <p:cNvSpPr txBox="1">
            <a:spLocks/>
          </p:cNvSpPr>
          <p:nvPr/>
        </p:nvSpPr>
        <p:spPr>
          <a:xfrm>
            <a:off x="913795" y="1722268"/>
            <a:ext cx="10353762" cy="435893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Next steps:</a:t>
            </a:r>
          </a:p>
          <a:p>
            <a:endParaRPr lang="en-US" sz="2100" dirty="0"/>
          </a:p>
          <a:p>
            <a:pPr lvl="1"/>
            <a:r>
              <a:rPr lang="en-US" sz="1900" dirty="0"/>
              <a:t>Extract vectors for each majority-neighborhood and black, and white ethnic groups from the word embeddings</a:t>
            </a:r>
          </a:p>
          <a:p>
            <a:pPr lvl="1"/>
            <a:endParaRPr lang="en-US" sz="1900" dirty="0"/>
          </a:p>
          <a:p>
            <a:pPr lvl="1"/>
            <a:r>
              <a:rPr lang="en-US" sz="1900" dirty="0"/>
              <a:t>Use the mean vectors from all possible neighborhood-ethnicity combination to look for the most similar words to both</a:t>
            </a:r>
          </a:p>
          <a:p>
            <a:pPr lvl="1"/>
            <a:endParaRPr lang="en-US" sz="1900" dirty="0"/>
          </a:p>
          <a:p>
            <a:pPr lvl="1"/>
            <a:r>
              <a:rPr lang="en-US" sz="1900" dirty="0"/>
              <a:t>Analyze differences between results from the steps above and last week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723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9BF9E-4F21-4974-B372-392DC189F005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12573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dirty="0"/>
              <a:t>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89237-CCC6-4BEA-A52B-086D696D6149}"/>
              </a:ext>
            </a:extLst>
          </p:cNvPr>
          <p:cNvSpPr txBox="1">
            <a:spLocks/>
          </p:cNvSpPr>
          <p:nvPr/>
        </p:nvSpPr>
        <p:spPr>
          <a:xfrm>
            <a:off x="913795" y="1669002"/>
            <a:ext cx="10353762" cy="4122197"/>
          </a:xfrm>
          <a:prstGeom prst="rect">
            <a:avLst/>
          </a:prstGeom>
        </p:spPr>
        <p:txBody>
          <a:bodyPr/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Goals:</a:t>
            </a:r>
          </a:p>
          <a:p>
            <a:endParaRPr lang="en-US" sz="2100" dirty="0"/>
          </a:p>
          <a:p>
            <a:pPr lvl="1"/>
            <a:r>
              <a:rPr lang="en-US" sz="1900" dirty="0"/>
              <a:t>Analyze Boston Globe 2014 – 2018 articles and figure out which articles refer to which neighborhoods</a:t>
            </a:r>
          </a:p>
          <a:p>
            <a:pPr lvl="1"/>
            <a:endParaRPr lang="en-US" sz="1900" dirty="0"/>
          </a:p>
          <a:p>
            <a:pPr lvl="1"/>
            <a:r>
              <a:rPr lang="en-US" sz="1900" dirty="0"/>
              <a:t>Compute the distribution of black-majority and white-majority neighborhoods in terms of media coverage</a:t>
            </a:r>
          </a:p>
          <a:p>
            <a:pPr lvl="1"/>
            <a:endParaRPr lang="en-US" sz="1900" dirty="0"/>
          </a:p>
          <a:p>
            <a:pPr lvl="1"/>
            <a:r>
              <a:rPr lang="en-US" sz="1900" dirty="0"/>
              <a:t>Continue working on quote extraction to identify authors for the quotes</a:t>
            </a:r>
          </a:p>
        </p:txBody>
      </p:sp>
    </p:spTree>
    <p:extLst>
      <p:ext uri="{BB962C8B-B14F-4D97-AF65-F5344CB8AC3E}">
        <p14:creationId xmlns:p14="http://schemas.microsoft.com/office/powerpoint/2010/main" val="33854021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85F81-3EC9-4802-8AA5-31E3F2107759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12573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dirty="0"/>
              <a:t>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26B13-1129-4D6E-8FE8-7C937136F103}"/>
              </a:ext>
            </a:extLst>
          </p:cNvPr>
          <p:cNvSpPr txBox="1">
            <a:spLocks/>
          </p:cNvSpPr>
          <p:nvPr/>
        </p:nvSpPr>
        <p:spPr>
          <a:xfrm>
            <a:off x="913795" y="1722268"/>
            <a:ext cx="10353762" cy="406893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Progress:</a:t>
            </a:r>
          </a:p>
          <a:p>
            <a:endParaRPr lang="en-US" dirty="0"/>
          </a:p>
          <a:p>
            <a:pPr lvl="1"/>
            <a:r>
              <a:rPr lang="en-US" sz="1900" dirty="0"/>
              <a:t>We went through each of the articles and tracked occurrences of neighborhood names from our keywords from word embeddings.</a:t>
            </a:r>
          </a:p>
          <a:p>
            <a:pPr lvl="1"/>
            <a:endParaRPr lang="en-US" sz="1900" dirty="0"/>
          </a:p>
          <a:p>
            <a:pPr lvl="1"/>
            <a:r>
              <a:rPr lang="en-US" sz="1900" dirty="0"/>
              <a:t>Separately, we tracked the number of times a neighborhood name occurred in each of the articles, and tagged the article as discussing the neighborhood that occurred most frequently.</a:t>
            </a:r>
          </a:p>
          <a:p>
            <a:pPr lvl="1"/>
            <a:endParaRPr lang="en-US" sz="1900" dirty="0"/>
          </a:p>
          <a:p>
            <a:pPr lvl="1"/>
            <a:r>
              <a:rPr lang="en-US" sz="1900" dirty="0"/>
              <a:t>We are currently working on determining the authors for all the extracted quotes and generating the corresponding dataset.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599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" y="0"/>
            <a:ext cx="12191356" cy="6858000"/>
          </a:xfrm>
          <a:prstGeom prst="rect">
            <a:avLst/>
          </a:prstGeom>
        </p:spPr>
      </p:pic>
      <p:sp useBgFill="1">
        <p:nvSpPr>
          <p:cNvPr id="101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271651" y="1762886"/>
            <a:ext cx="7656919" cy="3332229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0133" y="2514599"/>
            <a:ext cx="7219954" cy="1828801"/>
          </a:xfrm>
        </p:spPr>
        <p:txBody>
          <a:bodyPr>
            <a:normAutofit/>
          </a:bodyPr>
          <a:lstStyle/>
          <a:p>
            <a:r>
              <a:rPr lang="en-US" sz="4800" b="1" dirty="0"/>
              <a:t>Technical Team</a:t>
            </a:r>
            <a:br>
              <a:rPr lang="en-US" sz="4800" b="1" dirty="0"/>
            </a:br>
            <a:endParaRPr lang="en-US" sz="4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0733" y="3903138"/>
            <a:ext cx="7219954" cy="1049867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C5FD1-2648-4B44-BE6C-A9FA3A2856F6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12573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dirty="0"/>
              <a:t>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47C9-2CB8-4AD4-894A-133E74C57956}"/>
              </a:ext>
            </a:extLst>
          </p:cNvPr>
          <p:cNvSpPr txBox="1">
            <a:spLocks/>
          </p:cNvSpPr>
          <p:nvPr/>
        </p:nvSpPr>
        <p:spPr>
          <a:xfrm>
            <a:off x="913795" y="1722268"/>
            <a:ext cx="10353762" cy="406893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Results:</a:t>
            </a:r>
          </a:p>
          <a:p>
            <a:endParaRPr lang="en-US" dirty="0"/>
          </a:p>
          <a:p>
            <a:pPr lvl="1"/>
            <a:r>
              <a:rPr lang="en-US" sz="1900" dirty="0"/>
              <a:t>Black-majority neighborhoods were found to be a lot more highly covered in the media, compared to white-majority neighborhoods.</a:t>
            </a:r>
          </a:p>
          <a:p>
            <a:pPr lvl="1"/>
            <a:endParaRPr lang="en-US" sz="1900" dirty="0"/>
          </a:p>
          <a:p>
            <a:pPr lvl="1"/>
            <a:r>
              <a:rPr lang="en-US" sz="1900" dirty="0"/>
              <a:t>We now have a dataset for each year, containing each of the articles for each of the given neighborhoods for that year.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6521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example of a cardboard art cutting technique">
            <a:extLst>
              <a:ext uri="{FF2B5EF4-FFF2-40B4-BE49-F238E27FC236}">
                <a16:creationId xmlns:a16="http://schemas.microsoft.com/office/drawing/2014/main" id="{195BD5EA-D98E-478C-A74F-1B197FA71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253936-03D0-410A-A3F0-AE32A88F9E7E}"/>
              </a:ext>
            </a:extLst>
          </p:cNvPr>
          <p:cNvSpPr txBox="1"/>
          <p:nvPr/>
        </p:nvSpPr>
        <p:spPr>
          <a:xfrm>
            <a:off x="2455817" y="1602378"/>
            <a:ext cx="75677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Journalism and UX</a:t>
            </a:r>
          </a:p>
        </p:txBody>
      </p:sp>
    </p:spTree>
    <p:extLst>
      <p:ext uri="{BB962C8B-B14F-4D97-AF65-F5344CB8AC3E}">
        <p14:creationId xmlns:p14="http://schemas.microsoft.com/office/powerpoint/2010/main" val="254074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D8796A-92E8-45BE-A97D-C563F9086268}"/>
              </a:ext>
            </a:extLst>
          </p:cNvPr>
          <p:cNvSpPr txBox="1"/>
          <p:nvPr/>
        </p:nvSpPr>
        <p:spPr>
          <a:xfrm>
            <a:off x="845126" y="843677"/>
            <a:ext cx="10072256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 dirty="0">
                <a:ln>
                  <a:noFill/>
                </a:ln>
                <a:solidFill>
                  <a:srgbClr val="EF6C00"/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Journalism Goals for Summer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EF6C00"/>
              </a:solidFill>
              <a:effectLst/>
              <a:uLnTx/>
              <a:uFillTx/>
              <a:latin typeface="PT Sans Narrow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Complete Frame Analysis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Work with Brooke Williams and Michelle Johnson to develop a codebook for explicit and implicit mentions of race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Annotate LexisNexis articles for explicit mentions of race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Annotate for implicit mentions of race using the codebook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Interviews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	- Develop script and sample questions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	- Compile list of interview subjects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	- Conduct interviews with editors and journalists to 	determine how they would like to use a product</a:t>
            </a:r>
          </a:p>
        </p:txBody>
      </p:sp>
    </p:spTree>
    <p:extLst>
      <p:ext uri="{BB962C8B-B14F-4D97-AF65-F5344CB8AC3E}">
        <p14:creationId xmlns:p14="http://schemas.microsoft.com/office/powerpoint/2010/main" val="11994125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8BB5D2-10B2-41D6-B0B4-BE41872EFBAA}"/>
              </a:ext>
            </a:extLst>
          </p:cNvPr>
          <p:cNvSpPr txBox="1"/>
          <p:nvPr/>
        </p:nvSpPr>
        <p:spPr>
          <a:xfrm>
            <a:off x="775855" y="992410"/>
            <a:ext cx="8077200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 dirty="0">
                <a:ln>
                  <a:noFill/>
                </a:ln>
                <a:solidFill>
                  <a:srgbClr val="EF6C00"/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What’s been done so far?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EF6C00"/>
              </a:solidFill>
              <a:effectLst/>
              <a:uLnTx/>
              <a:uFillTx/>
              <a:latin typeface="PT Sans Narrow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Drafted a script for interviews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Searched for tools like that of our end product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Received LexisNexis training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Scraped for Boston Globe articles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Practiced Frame Analysis readings using 140 articles spanning 2014-2020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EF6C00"/>
              </a:solidFill>
              <a:effectLst/>
              <a:uLnTx/>
              <a:uFillTx/>
              <a:latin typeface="PT Sans Narrow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1812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3C4ED7-DD4B-4F33-9964-065F4B598008}"/>
              </a:ext>
            </a:extLst>
          </p:cNvPr>
          <p:cNvSpPr txBox="1"/>
          <p:nvPr/>
        </p:nvSpPr>
        <p:spPr>
          <a:xfrm>
            <a:off x="969817" y="1025235"/>
            <a:ext cx="9102437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 dirty="0">
                <a:ln>
                  <a:noFill/>
                </a:ln>
                <a:solidFill>
                  <a:srgbClr val="EF6C00"/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Next Steps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EF6C00"/>
              </a:solidFill>
              <a:effectLst/>
              <a:uLnTx/>
              <a:uFillTx/>
              <a:latin typeface="PT Sans Narrow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Finalize interview script (meeting July 6)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Develop codebook with Brooke (July 6)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Finalize interview subject list and schedule interviews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Retrieve LexisNexis articles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Begin annotations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494BA">
                    <a:lumMod val="60000"/>
                    <a:lumOff val="40000"/>
                  </a:srgbClr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- Continue frame analysis</a:t>
            </a:r>
          </a:p>
        </p:txBody>
      </p:sp>
    </p:spTree>
    <p:extLst>
      <p:ext uri="{BB962C8B-B14F-4D97-AF65-F5344CB8AC3E}">
        <p14:creationId xmlns:p14="http://schemas.microsoft.com/office/powerpoint/2010/main" val="37064373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303C04-FFD7-4616-8181-7BC376F26444}"/>
              </a:ext>
            </a:extLst>
          </p:cNvPr>
          <p:cNvSpPr txBox="1"/>
          <p:nvPr/>
        </p:nvSpPr>
        <p:spPr>
          <a:xfrm>
            <a:off x="1075507" y="848690"/>
            <a:ext cx="82486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 dirty="0">
                <a:ln>
                  <a:noFill/>
                </a:ln>
                <a:solidFill>
                  <a:srgbClr val="EF6C00"/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UX Goal for the Summer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T Sans Narrow"/>
              <a:cs typeface="Arial"/>
              <a:sym typeface="Arial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pitchFamily="34" charset="0"/>
                <a:cs typeface="Arial"/>
                <a:sym typeface="Arial"/>
              </a:rPr>
              <a:t>- Finalize the User interview script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pitchFamily="34" charset="0"/>
                <a:cs typeface="Arial"/>
                <a:sym typeface="Arial"/>
              </a:rPr>
              <a:t>- Conduct user interviews to found out users’ needs 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pitchFamily="34" charset="0"/>
                <a:cs typeface="Arial"/>
                <a:sym typeface="Arial"/>
              </a:rPr>
              <a:t>- Start working on the Lo-fi wireframes of the dashboard / website to track racial bias in the media and the real-time editors tool (similar to </a:t>
            </a:r>
            <a:r>
              <a:rPr kumimoji="0" lang="en-US" sz="2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pitchFamily="34" charset="0"/>
                <a:cs typeface="Arial"/>
                <a:sym typeface="Arial"/>
              </a:rPr>
              <a:t>grammarly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4020202020204" pitchFamily="34" charset="0"/>
                <a:cs typeface="Arial"/>
                <a:sym typeface="Arial"/>
              </a:rPr>
              <a:t>)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21567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D13955-974C-4392-8C8C-CF84892CDF26}"/>
              </a:ext>
            </a:extLst>
          </p:cNvPr>
          <p:cNvSpPr txBox="1"/>
          <p:nvPr/>
        </p:nvSpPr>
        <p:spPr>
          <a:xfrm>
            <a:off x="1169034" y="244830"/>
            <a:ext cx="10262746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 dirty="0">
                <a:ln>
                  <a:noFill/>
                </a:ln>
                <a:solidFill>
                  <a:srgbClr val="EF6C00"/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UX Progress——Interview Script </a:t>
            </a:r>
            <a:endParaRPr kumimoji="0" lang="en-US" sz="5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FDDD737-8A53-4AE4-A41D-FC5D5B7FA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702" y="1374694"/>
            <a:ext cx="5787934" cy="5483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CC4928F-831A-48DA-8C53-E207C4517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177" y="1374694"/>
            <a:ext cx="5596799" cy="549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46469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BB085D-CD3A-4B1C-8394-03C6F8A7E50F}"/>
              </a:ext>
            </a:extLst>
          </p:cNvPr>
          <p:cNvSpPr txBox="1"/>
          <p:nvPr/>
        </p:nvSpPr>
        <p:spPr>
          <a:xfrm>
            <a:off x="300458" y="283205"/>
            <a:ext cx="825258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EF6C00"/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UX Progress——Interview Script </a:t>
            </a:r>
            <a:endParaRPr kumimoji="0" lang="en-US" sz="4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4B2A88A-D071-4A2B-9F2B-8A6092548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588" y="1979542"/>
            <a:ext cx="5504588" cy="4695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8B7839EF-7B76-4E43-BDC1-FFA8C70EA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0182" y="1158239"/>
            <a:ext cx="5426064" cy="351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1588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3B07FF-CA1A-41E1-9748-EA11C248ABF6}"/>
              </a:ext>
            </a:extLst>
          </p:cNvPr>
          <p:cNvSpPr txBox="1"/>
          <p:nvPr/>
        </p:nvSpPr>
        <p:spPr>
          <a:xfrm>
            <a:off x="416560" y="394841"/>
            <a:ext cx="10443885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500" b="1" i="0" u="none" strike="noStrike" kern="0" cap="none" spc="0" normalizeH="0" baseline="0" noProof="0" dirty="0">
                <a:ln>
                  <a:noFill/>
                </a:ln>
                <a:solidFill>
                  <a:srgbClr val="EF6C00"/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UX Progress——Lo-fi Wireframes for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500" b="1" i="0" u="none" strike="noStrike" kern="0" cap="none" spc="0" normalizeH="0" baseline="0" noProof="0" dirty="0">
                <a:ln>
                  <a:noFill/>
                </a:ln>
                <a:solidFill>
                  <a:srgbClr val="EF6C00"/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Dashboard</a:t>
            </a:r>
            <a:endParaRPr kumimoji="0" lang="en-US" sz="45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C5D2AFD-4844-416C-9248-880757BC57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86" y="2669698"/>
            <a:ext cx="5793531" cy="3258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>
            <a:extLst>
              <a:ext uri="{FF2B5EF4-FFF2-40B4-BE49-F238E27FC236}">
                <a16:creationId xmlns:a16="http://schemas.microsoft.com/office/drawing/2014/main" id="{3E2206A7-9B63-4910-B562-16D454CE6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00" y="2675430"/>
            <a:ext cx="5793531" cy="3258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93924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385FD2-935C-4809-80B7-7BC3B1BFA7EE}"/>
              </a:ext>
            </a:extLst>
          </p:cNvPr>
          <p:cNvSpPr txBox="1"/>
          <p:nvPr/>
        </p:nvSpPr>
        <p:spPr>
          <a:xfrm>
            <a:off x="990600" y="1259175"/>
            <a:ext cx="102108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 dirty="0">
                <a:ln>
                  <a:noFill/>
                </a:ln>
                <a:solidFill>
                  <a:srgbClr val="EF6C00"/>
                </a:solidFill>
                <a:effectLst/>
                <a:uLnTx/>
                <a:uFillTx/>
                <a:latin typeface="PT Sans Narrow"/>
                <a:cs typeface="Arial"/>
                <a:sym typeface="Arial"/>
              </a:rPr>
              <a:t>UX Next Step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cs typeface="Arial"/>
                <a:sym typeface="Arial"/>
              </a:rPr>
              <a:t>- Finalize the User interview script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cs typeface="Arial"/>
                <a:sym typeface="Arial"/>
              </a:rPr>
              <a:t>- Design a basic layout (lo-fi frame) of the real-time editors tool for interview use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cs typeface="Arial"/>
                <a:sym typeface="Arial"/>
              </a:rPr>
              <a:t>- Conduct user interview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cs typeface="Arial"/>
                <a:sym typeface="Arial"/>
              </a:rPr>
              <a:t>- Research and Create a </a:t>
            </a:r>
            <a:r>
              <a:rPr kumimoji="0" lang="en-US" sz="2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cs typeface="Arial"/>
                <a:sym typeface="Arial"/>
              </a:rPr>
              <a:t>moodboard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cs typeface="Arial"/>
                <a:sym typeface="Arial"/>
              </a:rPr>
              <a:t> of the </a:t>
            </a:r>
            <a:r>
              <a:rPr kumimoji="0" lang="en-US" sz="2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cs typeface="Arial"/>
                <a:sym typeface="Arial"/>
              </a:rPr>
              <a:t>ux</a:t>
            </a: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 panose="020B0606030504020204" pitchFamily="34" charset="0"/>
              <a:cs typeface="Arial"/>
              <a:sym typeface="Arial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cs typeface="Arial"/>
                <a:sym typeface="Arial"/>
              </a:rPr>
              <a:t>- May start working on the wireframe after user interview (depend on time)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3335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70707-23E5-410D-A692-FA4405DEB5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After First Meeting with Advisors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EEE020-A6E9-49BC-A02B-711CED2766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80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0AF1E-6740-44D4-8526-5E3190E62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Topic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463EC-7F42-4447-8EBA-5C929C3C0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Goals:</a:t>
            </a:r>
          </a:p>
          <a:p>
            <a:pPr lvl="2"/>
            <a:endParaRPr lang="en-US" dirty="0"/>
          </a:p>
          <a:p>
            <a:pPr lvl="2"/>
            <a:r>
              <a:rPr lang="en-US" sz="1900" dirty="0"/>
              <a:t>Generate word embeddings using Boston Globe articles from 2014-2018, using Word2Vec and Doc2Vec</a:t>
            </a:r>
          </a:p>
          <a:p>
            <a:pPr lvl="2"/>
            <a:endParaRPr lang="en-US" sz="1900" dirty="0"/>
          </a:p>
          <a:p>
            <a:pPr lvl="2"/>
            <a:r>
              <a:rPr lang="en-US" sz="1900" dirty="0"/>
              <a:t>Find the top words used in the most similar contexts as those in a list of provided keywords</a:t>
            </a:r>
          </a:p>
          <a:p>
            <a:pPr lvl="2"/>
            <a:endParaRPr lang="en-US" sz="1900" dirty="0"/>
          </a:p>
          <a:p>
            <a:pPr lvl="2"/>
            <a:r>
              <a:rPr lang="en-US" sz="1900" dirty="0"/>
              <a:t>Analyze any potentially interesting trends</a:t>
            </a:r>
          </a:p>
        </p:txBody>
      </p:sp>
    </p:spTree>
    <p:extLst>
      <p:ext uri="{BB962C8B-B14F-4D97-AF65-F5344CB8AC3E}">
        <p14:creationId xmlns:p14="http://schemas.microsoft.com/office/powerpoint/2010/main" val="3128853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4D673-ADB0-4DA6-A749-EA8A6D1CB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Topic Modeling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E8887-04C5-46E2-AE06-C78A37BD1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Progress:</a:t>
            </a:r>
          </a:p>
          <a:p>
            <a:endParaRPr lang="en-US" dirty="0"/>
          </a:p>
          <a:p>
            <a:pPr lvl="1"/>
            <a:r>
              <a:rPr lang="en-US" dirty="0"/>
              <a:t>We generated the top five words used in similar contexts to the given keywords.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We analyzed the results for any potentially interesting findings.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We also trained Word2Vec on bigrams (as opposed to single words) using the </a:t>
            </a:r>
            <a:r>
              <a:rPr lang="en-US" dirty="0" err="1"/>
              <a:t>Gensim</a:t>
            </a:r>
            <a:r>
              <a:rPr lang="en-US" dirty="0"/>
              <a:t> Phrases package.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Finally, we plotted word clouds for both types of analyses.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573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D1EF0-298F-4FA6-8AD7-26BC16E99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Topic Modeling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9E95F-9EBC-46E1-99CD-39D5476EF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100" dirty="0"/>
              <a:t>Results:</a:t>
            </a:r>
          </a:p>
          <a:p>
            <a:pPr lvl="1"/>
            <a:r>
              <a:rPr lang="en-US" sz="1900" dirty="0"/>
              <a:t>We noticed some interesting findings in the unigram analysis using Word2Vec: some negative words such as ‘unaccountable’, ‘bullying’, ‘disputing’, ‘</a:t>
            </a:r>
            <a:r>
              <a:rPr lang="en-US" sz="1900" dirty="0" err="1"/>
              <a:t>deray</a:t>
            </a:r>
            <a:r>
              <a:rPr lang="en-US" sz="1900" dirty="0"/>
              <a:t>’, ‘devolved’, etc. were computed to be among the most similar to ‘black’ and black ethnic groups. </a:t>
            </a:r>
          </a:p>
          <a:p>
            <a:pPr lvl="1"/>
            <a:r>
              <a:rPr lang="en-US" sz="1900" dirty="0"/>
              <a:t>The bigram analysis using Word2Vec computed other races and ethnicities to be the most similar to ‘black’ and black ethnic groups.</a:t>
            </a:r>
          </a:p>
          <a:p>
            <a:pPr lvl="1"/>
            <a:r>
              <a:rPr lang="en-US" sz="1900" dirty="0"/>
              <a:t>The Doc2Vec analysis did not result in particularly interesting findings, likely because Word2Vec works on a more granular level.</a:t>
            </a:r>
          </a:p>
          <a:p>
            <a:pPr lvl="1"/>
            <a:r>
              <a:rPr lang="en-US" sz="1900" dirty="0"/>
              <a:t>We plotted word clouds too, but those were not very readable (example on next slide).</a:t>
            </a:r>
          </a:p>
          <a:p>
            <a:endParaRPr lang="en-US" dirty="0"/>
          </a:p>
          <a:p>
            <a:pPr lvl="1"/>
            <a:endParaRPr lang="en-US" sz="1900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323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night, dark, night sky&#10;&#10;Description automatically generated">
            <a:extLst>
              <a:ext uri="{FF2B5EF4-FFF2-40B4-BE49-F238E27FC236}">
                <a16:creationId xmlns:a16="http://schemas.microsoft.com/office/drawing/2014/main" id="{68F050C9-CEBF-4D6C-A8ED-DCB2C3100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576388" y="-928688"/>
            <a:ext cx="15344775" cy="871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052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290EE-1C87-4B87-BE12-6071FB8C6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97464-DD29-4466-8050-84450ECCB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100" dirty="0"/>
              <a:t>Goals:</a:t>
            </a:r>
          </a:p>
          <a:p>
            <a:endParaRPr lang="en-US" sz="2100" dirty="0"/>
          </a:p>
          <a:p>
            <a:pPr lvl="1"/>
            <a:r>
              <a:rPr lang="en-US" sz="1900" dirty="0"/>
              <a:t>Use </a:t>
            </a:r>
            <a:r>
              <a:rPr lang="en-US" sz="1900" dirty="0" err="1"/>
              <a:t>spaCy</a:t>
            </a:r>
            <a:r>
              <a:rPr lang="en-US" sz="1900" dirty="0"/>
              <a:t> to process Boston Globe articles from 2014 – 2018 and perform named entity recognition (NER) on the processed ‘documents’</a:t>
            </a:r>
          </a:p>
          <a:p>
            <a:pPr lvl="1"/>
            <a:r>
              <a:rPr lang="en-US" sz="1900" dirty="0"/>
              <a:t>Identify all the entities labelled ‘PERSON’ or ‘ORG’</a:t>
            </a:r>
          </a:p>
          <a:p>
            <a:pPr lvl="1"/>
            <a:r>
              <a:rPr lang="en-US" sz="1900" dirty="0"/>
              <a:t>Use </a:t>
            </a:r>
            <a:r>
              <a:rPr lang="en-US" sz="1900" dirty="0" err="1"/>
              <a:t>ethnicolr</a:t>
            </a:r>
            <a:r>
              <a:rPr lang="en-US" sz="1900" dirty="0"/>
              <a:t> to predict the races of all identified people, using their last names, from U.S. Census data</a:t>
            </a:r>
          </a:p>
          <a:p>
            <a:pPr lvl="1"/>
            <a:r>
              <a:rPr lang="en-US" sz="1900" dirty="0"/>
              <a:t>Identify and extract all quotes in the articles, along with their respective authors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862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CA768-85AE-41A5-A058-D57E8C481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FA32B-6AB4-4897-BD1A-9E34551B2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Progress:</a:t>
            </a:r>
          </a:p>
          <a:p>
            <a:endParaRPr lang="en-US" sz="2100" dirty="0"/>
          </a:p>
          <a:p>
            <a:pPr lvl="1"/>
            <a:r>
              <a:rPr lang="en-US" sz="1900" dirty="0"/>
              <a:t>We were able to use </a:t>
            </a:r>
            <a:r>
              <a:rPr lang="en-US" sz="1900" dirty="0" err="1"/>
              <a:t>spaCy</a:t>
            </a:r>
            <a:r>
              <a:rPr lang="en-US" sz="1900" dirty="0"/>
              <a:t> with its medium English language model (one of several language models available for use with </a:t>
            </a:r>
            <a:r>
              <a:rPr lang="en-US" sz="1900" dirty="0" err="1"/>
              <a:t>spaCy</a:t>
            </a:r>
            <a:r>
              <a:rPr lang="en-US" sz="1900" dirty="0"/>
              <a:t>) to process the articles.</a:t>
            </a:r>
          </a:p>
          <a:p>
            <a:pPr lvl="1"/>
            <a:r>
              <a:rPr lang="en-US" sz="1900" dirty="0" err="1"/>
              <a:t>spaCy’s</a:t>
            </a:r>
            <a:r>
              <a:rPr lang="en-US" sz="1900" dirty="0"/>
              <a:t> included pipelines performed named entity recognition on the data, and we were able to simply extract all the entities labelled as people or organizations.</a:t>
            </a:r>
          </a:p>
          <a:p>
            <a:pPr lvl="1"/>
            <a:r>
              <a:rPr lang="en-US" sz="1900" dirty="0"/>
              <a:t>Finally, we were able to extract the last names of entities identified as people, and feed those </a:t>
            </a:r>
            <a:r>
              <a:rPr lang="en-US" sz="1900" dirty="0" err="1"/>
              <a:t>ethnicolr</a:t>
            </a:r>
            <a:r>
              <a:rPr lang="en-US" sz="1900" dirty="0"/>
              <a:t> to predict their races.</a:t>
            </a:r>
          </a:p>
          <a:p>
            <a:pPr lvl="1"/>
            <a:r>
              <a:rPr lang="en-US" sz="1900" dirty="0"/>
              <a:t>We were able to extract quotes from each of the articles, by looking through the text.</a:t>
            </a:r>
          </a:p>
        </p:txBody>
      </p:sp>
    </p:spTree>
    <p:extLst>
      <p:ext uri="{BB962C8B-B14F-4D97-AF65-F5344CB8AC3E}">
        <p14:creationId xmlns:p14="http://schemas.microsoft.com/office/powerpoint/2010/main" val="38426578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1_SlateVTI">
  <a:themeElements>
    <a:clrScheme name="Blue Green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{5A1D9BAC-6518-4B90-ABD6-7F3C013AE6D4}tf11665031_win32</Template>
  <TotalTime>129</TotalTime>
  <Words>1284</Words>
  <Application>Microsoft Office PowerPoint</Application>
  <PresentationFormat>Widescreen</PresentationFormat>
  <Paragraphs>159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Arial</vt:lpstr>
      <vt:lpstr>Arial Nova</vt:lpstr>
      <vt:lpstr>Arial Nova Light</vt:lpstr>
      <vt:lpstr>Noto Sans Symbols</vt:lpstr>
      <vt:lpstr>Open Sans</vt:lpstr>
      <vt:lpstr>PT Sans Narrow</vt:lpstr>
      <vt:lpstr>Wingdings 2</vt:lpstr>
      <vt:lpstr>SlateVTI</vt:lpstr>
      <vt:lpstr>1_SlateVTI</vt:lpstr>
      <vt:lpstr>PowerPoint Presentation</vt:lpstr>
      <vt:lpstr>Technical Team </vt:lpstr>
      <vt:lpstr>After First Meeting with Advisors</vt:lpstr>
      <vt:lpstr>Topic Modeling</vt:lpstr>
      <vt:lpstr>Topic Modeling</vt:lpstr>
      <vt:lpstr>Topic Modeling</vt:lpstr>
      <vt:lpstr>PowerPoint Presentation</vt:lpstr>
      <vt:lpstr>Sentiment Analysis</vt:lpstr>
      <vt:lpstr>Sentiment Analysis</vt:lpstr>
      <vt:lpstr>Sentiment Analysis</vt:lpstr>
      <vt:lpstr>After Second Meeting with Advisors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NAACP Tech Team Presentation</dc:title>
  <dc:creator>Dash, Daniel, Sharvaaya</dc:creator>
  <cp:lastModifiedBy>Dash, Daniel, Sharvaaya</cp:lastModifiedBy>
  <cp:revision>15</cp:revision>
  <dcterms:created xsi:type="dcterms:W3CDTF">2021-07-01T00:31:33Z</dcterms:created>
  <dcterms:modified xsi:type="dcterms:W3CDTF">2021-07-01T16:21:27Z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